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66" r:id="rId6"/>
    <p:sldId id="258" r:id="rId7"/>
    <p:sldId id="257" r:id="rId8"/>
    <p:sldId id="263" r:id="rId9"/>
    <p:sldId id="259" r:id="rId10"/>
    <p:sldId id="260" r:id="rId11"/>
    <p:sldId id="261" r:id="rId12"/>
    <p:sldId id="262" r:id="rId13"/>
    <p:sldId id="271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E2CB-E1A6-41BF-BC68-44C2EE722176}" type="datetimeFigureOut">
              <a:rPr lang="hu-HU" smtClean="0"/>
              <a:pPr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69E0-8C64-4650-869F-6A9E5F259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Weathering</a:t>
            </a:r>
            <a:r>
              <a:rPr lang="hu-HU" sz="5400" dirty="0" smtClean="0"/>
              <a:t> the    </a:t>
            </a:r>
            <a:r>
              <a:rPr lang="en-US" sz="5400" dirty="0" smtClean="0"/>
              <a:t>Storms</a:t>
            </a:r>
            <a:r>
              <a:rPr lang="hu-HU" sz="5400" dirty="0" smtClean="0"/>
              <a:t>:</a:t>
            </a:r>
            <a:endParaRPr lang="en-US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6728792" cy="4464496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Stabilization Efforts  in  Europe  and  in Hungary  </a:t>
            </a:r>
          </a:p>
          <a:p>
            <a:r>
              <a:rPr lang="en-US" sz="4400" dirty="0" smtClean="0"/>
              <a:t>By  Prof. István   </a:t>
            </a:r>
            <a:r>
              <a:rPr lang="en-US" sz="4400" dirty="0" smtClean="0"/>
              <a:t>MAGAS</a:t>
            </a:r>
            <a:endParaRPr lang="hu-HU" sz="4400" dirty="0" smtClean="0"/>
          </a:p>
          <a:p>
            <a:r>
              <a:rPr lang="hu-HU" sz="4400" dirty="0" smtClean="0"/>
              <a:t>BCU, </a:t>
            </a:r>
            <a:r>
              <a:rPr lang="en-US" sz="4400" dirty="0" smtClean="0"/>
              <a:t>Department</a:t>
            </a:r>
            <a:r>
              <a:rPr lang="hu-HU" sz="4400" dirty="0" smtClean="0"/>
              <a:t> of World Economy</a:t>
            </a:r>
          </a:p>
          <a:p>
            <a:r>
              <a:rPr lang="hu-HU" sz="4400" dirty="0" smtClean="0"/>
              <a:t> 2014.12.2.</a:t>
            </a:r>
            <a:r>
              <a:rPr lang="en-US" sz="4400" dirty="0" smtClean="0"/>
              <a:t>  </a:t>
            </a:r>
            <a:endParaRPr lang="en-US" sz="44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GDP Hungary, 2001-2013 q/q (yellow mark) and year/y (red line) %</a:t>
            </a:r>
            <a:endParaRPr lang="en-US" dirty="0"/>
          </a:p>
        </p:txBody>
      </p:sp>
      <p:pic>
        <p:nvPicPr>
          <p:cNvPr id="4098" name="Picture 2" descr="C:\Users\User\Desktop\Dad vegyes\TANULMÁNYOK\ÁBRÁK-2014\HUNGARY\gdp1-20140903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05147"/>
            <a:ext cx="8093797" cy="512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HUF/Euro ( </a:t>
            </a:r>
            <a:r>
              <a:rPr lang="hu-HU" dirty="0" err="1" smtClean="0"/>
              <a:t>left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r>
              <a:rPr lang="hu-HU" dirty="0" smtClean="0"/>
              <a:t>) and CDS (right </a:t>
            </a:r>
            <a:r>
              <a:rPr lang="hu-HU" dirty="0" err="1" smtClean="0"/>
              <a:t>scale</a:t>
            </a:r>
            <a:r>
              <a:rPr lang="hu-HU" dirty="0" smtClean="0"/>
              <a:t>, %) 2008-2013-Nov</a:t>
            </a:r>
            <a:endParaRPr lang="en-US" dirty="0"/>
          </a:p>
        </p:txBody>
      </p:sp>
      <p:pic>
        <p:nvPicPr>
          <p:cNvPr id="5122" name="Picture 2" descr="C:\Users\User\Desktop\Dad vegyes\TANULMÁNYOK\ÁBRÁK-2014\HUNGARY\HUF-CDS-SINCE-200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344815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Contraction of  </a:t>
            </a:r>
            <a:r>
              <a:rPr lang="en-US" sz="3100" dirty="0" err="1" smtClean="0"/>
              <a:t>fx</a:t>
            </a:r>
            <a:r>
              <a:rPr lang="en-US" sz="3100" dirty="0" smtClean="0"/>
              <a:t>-based lending (red mark),  </a:t>
            </a:r>
            <a:br>
              <a:rPr lang="en-US" sz="3100" dirty="0" smtClean="0"/>
            </a:br>
            <a:r>
              <a:rPr lang="en-US" sz="3100" dirty="0" smtClean="0"/>
              <a:t>HUF-based ( yellow mark), 2005-2014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Bill of </a:t>
            </a:r>
            <a:r>
              <a:rPr lang="en-US" sz="3100" dirty="0" err="1" smtClean="0"/>
              <a:t>Huf</a:t>
            </a:r>
            <a:endParaRPr lang="en-US" sz="3100" dirty="0"/>
          </a:p>
        </p:txBody>
      </p:sp>
      <p:pic>
        <p:nvPicPr>
          <p:cNvPr id="7170" name="Picture 2" descr="C:\Users\User\Desktop\Dad vegyes\TANULMÁNYOK\ÁBRÁK-2014\HUNGARY\lending-pre -post crisi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690985"/>
            <a:ext cx="8054004" cy="518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Moderate growth helped FX reserves </a:t>
            </a:r>
            <a:r>
              <a:rPr lang="hu-HU" dirty="0" smtClean="0"/>
              <a:t> Bill.  of Euro</a:t>
            </a:r>
            <a:endParaRPr lang="en-US" dirty="0"/>
          </a:p>
        </p:txBody>
      </p:sp>
      <p:pic>
        <p:nvPicPr>
          <p:cNvPr id="5122" name="Picture 2" descr="C:\Users\User\Desktop\Dad vegyes\TANULMÁNYOK\ÁBRÁK-2014\HUNGARY\MNB-RESERVES-RULES-2014-09-2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29408"/>
            <a:ext cx="7454713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Weakening </a:t>
            </a:r>
            <a:r>
              <a:rPr lang="en-US" dirty="0" smtClean="0"/>
              <a:t> HUF</a:t>
            </a:r>
            <a:r>
              <a:rPr lang="hu-HU" dirty="0" smtClean="0"/>
              <a:t> in 2013-2014</a:t>
            </a:r>
            <a:endParaRPr lang="en-US" dirty="0"/>
          </a:p>
        </p:txBody>
      </p:sp>
      <p:pic>
        <p:nvPicPr>
          <p:cNvPr id="6146" name="Picture 2" descr="C:\Users\User\Desktop\Dad vegyes\TANULMÁNYOK\ÁBRÁK-2014\HUNGARY\eurhuf_-2014082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794" y="1600200"/>
            <a:ext cx="715841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en-US" dirty="0" smtClean="0"/>
              <a:t>A wide range of Keynesian and  austerity type adjustments appear</a:t>
            </a:r>
            <a:r>
              <a:rPr lang="hu-HU" dirty="0" smtClean="0"/>
              <a:t>e</a:t>
            </a:r>
            <a:r>
              <a:rPr lang="en-US" dirty="0" smtClean="0"/>
              <a:t>d on the global map.</a:t>
            </a:r>
          </a:p>
          <a:p>
            <a:r>
              <a:rPr lang="en-US" dirty="0" smtClean="0"/>
              <a:t>There was not anything like a unified shock absorption  patter</a:t>
            </a:r>
            <a:r>
              <a:rPr lang="hu-HU" dirty="0" smtClean="0"/>
              <a:t>n .</a:t>
            </a:r>
            <a:endParaRPr lang="hu-HU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the euro area is painfully learning, the lines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en-US" dirty="0" smtClean="0"/>
              <a:t>between national debt and common currency area-wide debt can also become blurred in a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en-US" dirty="0" smtClean="0"/>
              <a:t>financial crisis.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en-US" dirty="0" smtClean="0"/>
              <a:t>Conclusions Cont.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 a small open economy, like Hungary the  large  and increasing external indebtedness made  macro adjustments more difficult.</a:t>
            </a:r>
          </a:p>
          <a:p>
            <a:r>
              <a:rPr lang="en-US" dirty="0" smtClean="0"/>
              <a:t> Both private and public external debt  should have been  reduced </a:t>
            </a:r>
            <a:r>
              <a:rPr lang="hu-HU" dirty="0" smtClean="0"/>
              <a:t> </a:t>
            </a:r>
            <a:r>
              <a:rPr lang="en-US" dirty="0" smtClean="0"/>
              <a:t>earlier, when  euro-zone membership  faded away. </a:t>
            </a:r>
          </a:p>
          <a:p>
            <a:r>
              <a:rPr lang="en-US" dirty="0" smtClean="0"/>
              <a:t>The  </a:t>
            </a:r>
            <a:r>
              <a:rPr lang="en-US" dirty="0" err="1" smtClean="0"/>
              <a:t>fx</a:t>
            </a:r>
            <a:r>
              <a:rPr lang="en-US" dirty="0" smtClean="0"/>
              <a:t>-based  mortgage market  froze,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en-US" dirty="0" smtClean="0"/>
              <a:t> almost  collapsed . </a:t>
            </a:r>
          </a:p>
          <a:p>
            <a:pPr>
              <a:buNone/>
            </a:pPr>
            <a:r>
              <a:rPr lang="en-US" dirty="0" smtClean="0"/>
              <a:t>	Austerity measures  and fiscal  tightening became inevitable. </a:t>
            </a:r>
          </a:p>
          <a:p>
            <a:pPr>
              <a:buNone/>
            </a:pPr>
            <a:r>
              <a:rPr lang="en-US" dirty="0" smtClean="0"/>
              <a:t>The  Future growth potential is still being dampened  as  a price to be paid  for the  delayed   stabilization efforts  </a:t>
            </a:r>
          </a:p>
          <a:p>
            <a:pPr>
              <a:buNone/>
            </a:pP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4800" dirty="0" smtClean="0"/>
              <a:t>	I THANK YOU  FOR YOUR ATTENTION  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have  solid theoretical  foundations of financial</a:t>
            </a:r>
            <a:r>
              <a:rPr lang="hu-HU" dirty="0" smtClean="0"/>
              <a:t> </a:t>
            </a:r>
            <a:r>
              <a:rPr lang="en-US" dirty="0" smtClean="0"/>
              <a:t>crisis management?</a:t>
            </a:r>
          </a:p>
          <a:p>
            <a:r>
              <a:rPr lang="en-US" dirty="0" smtClean="0"/>
              <a:t>Are  the  patterns of  macro adjustment the same in developed and  in  emerging  market environments? </a:t>
            </a:r>
          </a:p>
          <a:p>
            <a:r>
              <a:rPr lang="en-US" dirty="0" smtClean="0"/>
              <a:t>Is the small open  non euro-zone economy an exception </a:t>
            </a:r>
            <a:r>
              <a:rPr lang="hu-HU" dirty="0" smtClean="0"/>
              <a:t> </a:t>
            </a:r>
            <a:r>
              <a:rPr lang="en-US" dirty="0" smtClean="0"/>
              <a:t>to the patterns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reduction options 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/>
          <a:lstStyle/>
          <a:p>
            <a:r>
              <a:rPr lang="en-US" dirty="0" smtClean="0"/>
              <a:t>Economic  growth</a:t>
            </a:r>
          </a:p>
          <a:p>
            <a:r>
              <a:rPr lang="en-US" dirty="0" smtClean="0"/>
              <a:t>Fiscal austerity</a:t>
            </a:r>
          </a:p>
          <a:p>
            <a:r>
              <a:rPr lang="en-US" dirty="0" smtClean="0"/>
              <a:t>Explicit  de jure ( default ) restructuring </a:t>
            </a:r>
          </a:p>
          <a:p>
            <a:r>
              <a:rPr lang="en-US" dirty="0" smtClean="0"/>
              <a:t>Inflation surprise</a:t>
            </a:r>
          </a:p>
          <a:p>
            <a:r>
              <a:rPr lang="en-US" dirty="0" smtClean="0"/>
              <a:t>A steady doze of financial repression  and  high inflation</a:t>
            </a:r>
            <a:endParaRPr lang="hu-HU" dirty="0" smtClean="0"/>
          </a:p>
          <a:p>
            <a:pPr>
              <a:buNone/>
            </a:pPr>
            <a:r>
              <a:rPr lang="en-US" sz="2800" i="1" dirty="0" smtClean="0"/>
              <a:t>C. M. Reinhart- K. </a:t>
            </a:r>
            <a:r>
              <a:rPr lang="en-US" sz="2800" i="1" dirty="0" err="1" smtClean="0"/>
              <a:t>Rogoff</a:t>
            </a:r>
            <a:r>
              <a:rPr lang="en-US" sz="2800" i="1" dirty="0" smtClean="0"/>
              <a:t>(2013):Financial and Sovereign Debt Crises, Some Lessons  Learned and Those Forgotten, IMF, WP, /13/266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661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Gov’t</a:t>
            </a:r>
            <a:r>
              <a:rPr lang="en-US" dirty="0" smtClean="0"/>
              <a:t> debt levels in  retrospect, </a:t>
            </a:r>
            <a:br>
              <a:rPr lang="en-US" dirty="0" smtClean="0"/>
            </a:br>
            <a:r>
              <a:rPr lang="en-US" dirty="0" smtClean="0"/>
              <a:t>1900-2010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2693" y="1412776"/>
            <a:ext cx="7041715" cy="512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debt as a % of GDP:</a:t>
            </a:r>
            <a:br>
              <a:rPr lang="en-US" dirty="0" smtClean="0"/>
            </a:br>
            <a:r>
              <a:rPr lang="en-US" dirty="0" smtClean="0"/>
              <a:t>Advanced and emerging economies  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00200"/>
            <a:ext cx="7848872" cy="509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P. KRUGMAN’S VIEW</a:t>
            </a:r>
            <a:r>
              <a:rPr lang="en-US" dirty="0" smtClean="0"/>
              <a:t>: ill</a:t>
            </a:r>
            <a:r>
              <a:rPr lang="hu-HU" dirty="0" smtClean="0"/>
              <a:t>-</a:t>
            </a:r>
            <a:r>
              <a:rPr lang="en-US" dirty="0" smtClean="0"/>
              <a:t>timed restrictions </a:t>
            </a:r>
            <a:endParaRPr lang="en-US" dirty="0"/>
          </a:p>
        </p:txBody>
      </p:sp>
      <p:pic>
        <p:nvPicPr>
          <p:cNvPr id="2050" name="Picture 2" descr="C:\Users\User\Desktop\Dad vegyes\TANULMÁNYOK\ÁBRÁK-2014\USA-EU\Austerity-krugman1-blog4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748464" cy="5618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AUSTERITY AND KEYNESIAN ADJUSTMENTS </a:t>
            </a:r>
            <a:endParaRPr lang="en-US" dirty="0"/>
          </a:p>
        </p:txBody>
      </p:sp>
      <p:pic>
        <p:nvPicPr>
          <p:cNvPr id="1026" name="Picture 2" descr="C:\Users\User\Desktop\Dad vegyes\TANULMÁNYOK\ÁBRÁK-2014\HUNGARY\Papers\Austerity- Hun- OECd-pap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676456" cy="5852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Post-crisis GDP landscape</a:t>
            </a:r>
            <a:br>
              <a:rPr lang="en-US" dirty="0" smtClean="0"/>
            </a:br>
            <a:r>
              <a:rPr lang="hu-HU" dirty="0" smtClean="0"/>
              <a:t>2007=100</a:t>
            </a:r>
            <a:endParaRPr lang="en-US" dirty="0"/>
          </a:p>
        </p:txBody>
      </p:sp>
      <p:pic>
        <p:nvPicPr>
          <p:cNvPr id="6146" name="Picture 2" descr="C:\Users\User\Desktop\Dad vegyes\TANULMÁNYOK\ÁBRÁK-2014\HUNGARY\Post crisis EU- GDP-k..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07732"/>
            <a:ext cx="7416824" cy="5409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r>
              <a:rPr lang="en-US" dirty="0" smtClean="0"/>
              <a:t>Sluggish Post-crisis  Growth in the  EU </a:t>
            </a:r>
            <a:endParaRPr lang="en-US" dirty="0"/>
          </a:p>
        </p:txBody>
      </p:sp>
      <p:pic>
        <p:nvPicPr>
          <p:cNvPr id="3074" name="Picture 2" descr="C:\Users\User\Desktop\Dad vegyes\TANULMÁNYOK\ÁBRÁK-2014\USA-EU\EU-2008-2014- GD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52282"/>
            <a:ext cx="6696744" cy="5183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302</Words>
  <Application>Microsoft Office PowerPoint</Application>
  <PresentationFormat>Diavetítés a képernyőre (4:3 oldalarány)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Weathering the    Storms:</vt:lpstr>
      <vt:lpstr>Questions</vt:lpstr>
      <vt:lpstr>Debt reduction options </vt:lpstr>
      <vt:lpstr>Gov’t debt levels in  retrospect,  1900-2010</vt:lpstr>
      <vt:lpstr>Total debt as a % of GDP: Advanced and emerging economies   </vt:lpstr>
      <vt:lpstr> P. KRUGMAN’S VIEW: ill-timed restrictions </vt:lpstr>
      <vt:lpstr>AUSTERITY AND KEYNESIAN ADJUSTMENTS </vt:lpstr>
      <vt:lpstr>Post-crisis GDP landscape 2007=100</vt:lpstr>
      <vt:lpstr> Sluggish Post-crisis  Growth in the  EU </vt:lpstr>
      <vt:lpstr>GDP Hungary, 2001-2013 q/q (yellow mark) and year/y (red line) %</vt:lpstr>
      <vt:lpstr>HUF/Euro ( left scale) and CDS (right scale, %) 2008-2013-Nov</vt:lpstr>
      <vt:lpstr>Contraction of  fx-based lending (red mark),   HUF-based ( yellow mark), 2005-2014  Bill of Huf</vt:lpstr>
      <vt:lpstr>Moderate growth helped FX reserves  Bill.  of Euro</vt:lpstr>
      <vt:lpstr> Weakening  HUF in 2013-2014</vt:lpstr>
      <vt:lpstr>Conclusions</vt:lpstr>
      <vt:lpstr> Conclusions Cont.</vt:lpstr>
      <vt:lpstr>17.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Whethering the Storms</dc:title>
  <dc:creator>User</dc:creator>
  <cp:lastModifiedBy>User</cp:lastModifiedBy>
  <cp:revision>52</cp:revision>
  <dcterms:created xsi:type="dcterms:W3CDTF">2014-11-21T14:21:38Z</dcterms:created>
  <dcterms:modified xsi:type="dcterms:W3CDTF">2014-11-29T11:28:04Z</dcterms:modified>
</cp:coreProperties>
</file>